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968" r:id="rId5"/>
    <p:sldId id="995" r:id="rId6"/>
    <p:sldId id="996" r:id="rId7"/>
    <p:sldId id="1003" r:id="rId8"/>
    <p:sldId id="1006" r:id="rId9"/>
    <p:sldId id="1004" r:id="rId10"/>
    <p:sldId id="1005" r:id="rId11"/>
    <p:sldId id="998" r:id="rId12"/>
    <p:sldId id="999" r:id="rId13"/>
    <p:sldId id="1000" r:id="rId14"/>
    <p:sldId id="1001" r:id="rId15"/>
    <p:sldId id="1007" r:id="rId16"/>
    <p:sldId id="100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vano D'Alessandro" initials="ID" lastIdx="6" clrIdx="0">
    <p:extLst>
      <p:ext uri="{19B8F6BF-5375-455C-9EA6-DF929625EA0E}">
        <p15:presenceInfo xmlns:p15="http://schemas.microsoft.com/office/powerpoint/2012/main" userId="3380c350b75035c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F9FF"/>
    <a:srgbClr val="FCB414"/>
    <a:srgbClr val="282F39"/>
    <a:srgbClr val="C2C923"/>
    <a:srgbClr val="FF850F"/>
    <a:srgbClr val="007FC4"/>
    <a:srgbClr val="FFC000"/>
    <a:srgbClr val="FF0000"/>
    <a:srgbClr val="CB1B4A"/>
    <a:srgbClr val="074D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9E6FFA-1CCE-47ED-9EFA-7CB4AD70E21A}" v="8" dt="2020-07-08T14:30:42.9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669" autoAdjust="0"/>
  </p:normalViewPr>
  <p:slideViewPr>
    <p:cSldViewPr snapToGrid="0">
      <p:cViewPr varScale="1">
        <p:scale>
          <a:sx n="114" d="100"/>
          <a:sy n="114" d="100"/>
        </p:scale>
        <p:origin x="636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NEZIA ANTONIO" userId="S::a.venezia1@studenti.poliba.it::01a94429-e30f-426b-b7f3-692e4cb292db" providerId="AD" clId="Web-{3E9E6FFA-1CCE-47ED-9EFA-7CB4AD70E21A}"/>
    <pc:docChg chg="modSld">
      <pc:chgData name="VENEZIA ANTONIO" userId="S::a.venezia1@studenti.poliba.it::01a94429-e30f-426b-b7f3-692e4cb292db" providerId="AD" clId="Web-{3E9E6FFA-1CCE-47ED-9EFA-7CB4AD70E21A}" dt="2020-07-08T14:30:42.919" v="7" actId="20577"/>
      <pc:docMkLst>
        <pc:docMk/>
      </pc:docMkLst>
      <pc:sldChg chg="modSp">
        <pc:chgData name="VENEZIA ANTONIO" userId="S::a.venezia1@studenti.poliba.it::01a94429-e30f-426b-b7f3-692e4cb292db" providerId="AD" clId="Web-{3E9E6FFA-1CCE-47ED-9EFA-7CB4AD70E21A}" dt="2020-07-08T14:30:42.919" v="6" actId="20577"/>
        <pc:sldMkLst>
          <pc:docMk/>
          <pc:sldMk cId="2768261142" sldId="661"/>
        </pc:sldMkLst>
        <pc:spChg chg="mod">
          <ac:chgData name="VENEZIA ANTONIO" userId="S::a.venezia1@studenti.poliba.it::01a94429-e30f-426b-b7f3-692e4cb292db" providerId="AD" clId="Web-{3E9E6FFA-1CCE-47ED-9EFA-7CB4AD70E21A}" dt="2020-07-08T14:30:42.919" v="6" actId="20577"/>
          <ac:spMkLst>
            <pc:docMk/>
            <pc:sldMk cId="2768261142" sldId="661"/>
            <ac:spMk id="2" creationId="{5D48CE65-0469-4E4E-9079-DA0F2E22E03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42C047-92BE-40CB-8F19-5F942D465675}" type="datetimeFigureOut">
              <a:rPr lang="it-IT" smtClean="0"/>
              <a:t>25/02/2021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492185-0D2E-448E-9E0E-30B328546F5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6003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0BF8-6686-4F02-AB36-9614142B3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406FE-1165-421C-8D35-96F0CFEA6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B22AA-13F6-430C-B5C3-3ED6A132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25/02/2021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B799C-1B8A-42C0-AD53-6DBEF2EC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C035E-958A-44D5-9920-E77375E9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74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E3A36-A7B5-4AED-90CE-DAABE341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6DD818-2AC6-4AD8-ADB0-757AE6DE1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561BE-2670-413D-B85D-350DC6A08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25/02/2021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469BC-9B02-4F1D-9332-C52CAA6CD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37A4D-841D-4B35-BD23-CCB82FC1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3148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4028CB-78B2-414A-9948-C32EA4A46C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AA2E1-9030-407F-A8FB-98BCFFFDF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22082-BED4-46DC-B1C0-9696140EF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25/02/2021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85038-E165-45A4-8C75-C8A3CA817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D7943-C606-446E-B743-3AB1AE58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305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28C7A-67F3-4CAD-9852-569FF656A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E717F-25DD-4AF6-8E4C-C3F0B7258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9BF79-C6C8-4A28-B317-36AB52011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25/02/2021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2C1D1-F1BF-42DD-A7C6-2ED272DF8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916BF-016F-4056-985B-466516E6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5158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FAECB-6827-4D91-8EB5-800DD8EA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EBD6D-8344-4937-9A0D-E2DBE531B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98055-7F4B-4E57-92A1-C43CE07ED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25/02/2021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8293C-337A-46B9-801C-405BA28F9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E3A87-6EF6-4E32-958D-D3BDE968E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121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C1E4F-8411-4152-A040-45E4E38D4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3C882-D441-40BC-AAB7-FB3EF79F6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0FF742-A50B-4EB6-86AE-E67F120A5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B9172-F4DE-4657-A074-EF8778EE7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25/02/2021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507DBE-C8F7-423C-9124-EE7B3D22E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1AC0B-71D5-43A5-AD86-9668B4D92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3001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204D3-549C-4770-B620-7E3D4678A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06D22-9474-474E-A4DD-36D304E57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ED9F3-E75B-4CB6-9C20-44656AF01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B8604-4E78-4EF6-AF81-B832751C75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C7266C-4F95-4B63-B8A4-5D430A6FCB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A605C0-AC58-49C3-BFDA-E7ADCFC7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25/02/2021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DB99B-8E2F-47DA-B6C3-50842D8C3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0ACA83-753D-4AEE-B568-755DCF5E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662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38EDC-8D44-427B-90E0-FBD0FBAC9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AE544B-A36F-473A-86AF-50F024291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25/02/2021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6F2748-531A-4318-A370-27EDE490E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AD6E57-F20B-43D2-A268-2449E7D4A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752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EC2F6E-BB8D-4A07-B873-A379FEAE4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25/02/2021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C64672-2E28-45BB-AB1E-9CA10E908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CCF35-5028-4E4D-8F6E-2E2DF0FB4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410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0471D-7A64-4A50-B9A6-0F3A78088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427B1-871E-4C56-AF97-3F78ADBFA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52702-EC0A-4FBA-9939-DCF10E412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DDBB8-93FE-4585-A97D-0E391EE24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25/02/2021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77A2A-D97D-4B06-A029-77A3A88DA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4E011-48A8-486A-BF53-E7C08517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896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A2B76-0D50-4AE7-8E70-B69B2F112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700288-1A1C-45A8-B99A-68E661D708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19D42-4449-4938-BE9F-F8A026382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5CB693-3AD5-4FB5-9BD7-DDA6EA895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25/02/2021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8CAAB-378F-4646-836D-6723AF226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A5F22-2F00-4B7E-95E3-D4E37EE6F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39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3493B-E27E-4DC0-A41A-7E254FDDD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19A8B-408B-4DCB-AC39-AC640BF85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87CC5-FBB1-4FE5-893F-7BD071C75E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1375A-C223-44C8-917C-F7C3A1BCD50F}" type="datetimeFigureOut">
              <a:rPr lang="en-GB" smtClean="0"/>
              <a:t>25/02/2021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E1BCB-E2F2-4D1B-BCFC-521169C8EA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1173B-B48E-4DCF-8715-58053905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41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F49BC0A3-4F61-4BFC-9A4A-8603A97D1D22}"/>
              </a:ext>
            </a:extLst>
          </p:cNvPr>
          <p:cNvSpPr txBox="1"/>
          <p:nvPr/>
        </p:nvSpPr>
        <p:spPr>
          <a:xfrm>
            <a:off x="2361410" y="52871"/>
            <a:ext cx="7627322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it-IT" sz="3600" dirty="0" err="1">
                <a:solidFill>
                  <a:schemeClr val="tx2"/>
                </a:solidFill>
                <a:latin typeface="Times New Roman"/>
                <a:cs typeface="Times New Roman"/>
              </a:rPr>
              <a:t>Polytechnic</a:t>
            </a:r>
            <a:r>
              <a:rPr lang="it-IT" sz="3600" dirty="0">
                <a:solidFill>
                  <a:schemeClr val="tx2"/>
                </a:solidFill>
                <a:latin typeface="Times New Roman"/>
                <a:cs typeface="Times New Roman"/>
              </a:rPr>
              <a:t> of Bari</a:t>
            </a:r>
          </a:p>
          <a:p>
            <a:pPr algn="ctr"/>
            <a:r>
              <a:rPr lang="it-IT" sz="3600" dirty="0">
                <a:solidFill>
                  <a:schemeClr val="tx2"/>
                </a:solidFill>
                <a:latin typeface="Times New Roman"/>
                <a:ea typeface="+mn-lt"/>
                <a:cs typeface="Times New Roman"/>
              </a:rPr>
              <a:t>Automation Engineering</a:t>
            </a:r>
            <a:r>
              <a:rPr lang="it-IT" sz="3600" dirty="0">
                <a:solidFill>
                  <a:schemeClr val="tx2"/>
                </a:solidFill>
                <a:latin typeface="Times New Roman"/>
                <a:cs typeface="Times New Roman"/>
              </a:rPr>
              <a:t> - </a:t>
            </a:r>
            <a:r>
              <a:rPr lang="it-IT" sz="3600" dirty="0" err="1">
                <a:solidFill>
                  <a:schemeClr val="tx2"/>
                </a:solidFill>
                <a:latin typeface="Times New Roman"/>
                <a:cs typeface="Times New Roman"/>
              </a:rPr>
              <a:t>Robotics</a:t>
            </a:r>
            <a:endParaRPr lang="it-IT" sz="3600" dirty="0">
              <a:solidFill>
                <a:schemeClr val="tx2"/>
              </a:solidFill>
              <a:latin typeface="Times New Roman"/>
              <a:cs typeface="Times New Roman"/>
            </a:endParaRPr>
          </a:p>
        </p:txBody>
      </p:sp>
      <p:pic>
        <p:nvPicPr>
          <p:cNvPr id="24" name="Immagine 23" descr="Immagine che contiene esterni, segnale, palo, via&#10;&#10;Descrizione generata automaticamente">
            <a:extLst>
              <a:ext uri="{FF2B5EF4-FFF2-40B4-BE49-F238E27FC236}">
                <a16:creationId xmlns:a16="http://schemas.microsoft.com/office/drawing/2014/main" id="{71814619-39EB-4642-AC15-0D5FD994D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210" y="1241318"/>
            <a:ext cx="1822642" cy="1822642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CFDBE37A-67A0-429B-B246-08D0C534E24B}"/>
              </a:ext>
            </a:extLst>
          </p:cNvPr>
          <p:cNvSpPr txBox="1"/>
          <p:nvPr/>
        </p:nvSpPr>
        <p:spPr>
          <a:xfrm>
            <a:off x="477618" y="3113002"/>
            <a:ext cx="11236764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it-IT" sz="3200" b="1" dirty="0">
                <a:solidFill>
                  <a:schemeClr val="tx2"/>
                </a:solidFill>
                <a:latin typeface="Times New Roman"/>
                <a:cs typeface="Times New Roman"/>
              </a:rPr>
              <a:t> System </a:t>
            </a:r>
            <a:r>
              <a:rPr lang="it-IT" sz="3200" b="1" dirty="0" err="1">
                <a:solidFill>
                  <a:schemeClr val="tx2"/>
                </a:solidFill>
                <a:latin typeface="Times New Roman"/>
                <a:cs typeface="Times New Roman"/>
              </a:rPr>
              <a:t>Identification</a:t>
            </a:r>
            <a:r>
              <a:rPr lang="it-IT" sz="3200" b="1" dirty="0">
                <a:solidFill>
                  <a:schemeClr val="tx2"/>
                </a:solidFill>
                <a:latin typeface="Times New Roman"/>
                <a:cs typeface="Times New Roman"/>
              </a:rPr>
              <a:t> for Temperature Control </a:t>
            </a:r>
            <a:r>
              <a:rPr lang="it-IT" sz="3200" b="1" dirty="0" err="1">
                <a:solidFill>
                  <a:schemeClr val="tx2"/>
                </a:solidFill>
                <a:latin typeface="Times New Roman"/>
                <a:cs typeface="Times New Roman"/>
              </a:rPr>
              <a:t>using</a:t>
            </a:r>
            <a:r>
              <a:rPr lang="it-IT" sz="3200" b="1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</a:p>
          <a:p>
            <a:pPr algn="ctr"/>
            <a:r>
              <a:rPr lang="it-IT" sz="3200" b="1" dirty="0" err="1">
                <a:solidFill>
                  <a:schemeClr val="tx2"/>
                </a:solidFill>
                <a:latin typeface="Times New Roman"/>
                <a:cs typeface="Times New Roman"/>
              </a:rPr>
              <a:t>Neural</a:t>
            </a:r>
            <a:r>
              <a:rPr lang="it-IT" sz="3200" b="1" dirty="0">
                <a:solidFill>
                  <a:schemeClr val="tx2"/>
                </a:solidFill>
                <a:latin typeface="Times New Roman"/>
                <a:cs typeface="Times New Roman"/>
              </a:rPr>
              <a:t> Network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01121AA6-7511-491A-A083-DB1433641C15}"/>
              </a:ext>
            </a:extLst>
          </p:cNvPr>
          <p:cNvSpPr txBox="1"/>
          <p:nvPr/>
        </p:nvSpPr>
        <p:spPr>
          <a:xfrm>
            <a:off x="8323865" y="4659883"/>
            <a:ext cx="376758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dirty="0">
                <a:solidFill>
                  <a:schemeClr val="tx2"/>
                </a:solidFill>
                <a:latin typeface="Times New Roman"/>
                <a:cs typeface="Times New Roman"/>
              </a:rPr>
              <a:t>Students:</a:t>
            </a:r>
          </a:p>
          <a:p>
            <a:r>
              <a:rPr lang="it-IT" b="1" dirty="0">
                <a:solidFill>
                  <a:schemeClr val="tx2"/>
                </a:solidFill>
                <a:latin typeface="Times New Roman"/>
                <a:cs typeface="Times New Roman"/>
              </a:rPr>
              <a:t>VENEZIA</a:t>
            </a:r>
            <a:r>
              <a:rPr lang="it-IT" dirty="0">
                <a:solidFill>
                  <a:schemeClr val="tx2"/>
                </a:solidFill>
                <a:latin typeface="Times New Roman"/>
                <a:cs typeface="Times New Roman"/>
              </a:rPr>
              <a:t> Antonio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0BC29DEA-39A5-40AC-B4D9-B0E384CA6FDD}"/>
              </a:ext>
            </a:extLst>
          </p:cNvPr>
          <p:cNvSpPr txBox="1"/>
          <p:nvPr/>
        </p:nvSpPr>
        <p:spPr>
          <a:xfrm>
            <a:off x="4813947" y="6234900"/>
            <a:ext cx="294116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dirty="0" err="1">
                <a:solidFill>
                  <a:schemeClr val="tx2"/>
                </a:solidFill>
                <a:latin typeface="Times New Roman"/>
                <a:cs typeface="Times New Roman"/>
              </a:rPr>
              <a:t>Academic</a:t>
            </a:r>
            <a:r>
              <a:rPr lang="it-IT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Times New Roman"/>
                <a:cs typeface="Times New Roman"/>
              </a:rPr>
              <a:t>year</a:t>
            </a:r>
            <a:r>
              <a:rPr lang="it-IT" dirty="0">
                <a:solidFill>
                  <a:schemeClr val="tx2"/>
                </a:solidFill>
                <a:latin typeface="Times New Roman"/>
                <a:cs typeface="Times New Roman"/>
              </a:rPr>
              <a:t> 2020/2021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997EDE6-1AB8-4356-B2B1-69AC9099C2E3}"/>
              </a:ext>
            </a:extLst>
          </p:cNvPr>
          <p:cNvSpPr txBox="1"/>
          <p:nvPr/>
        </p:nvSpPr>
        <p:spPr>
          <a:xfrm>
            <a:off x="477618" y="4659883"/>
            <a:ext cx="3767582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dirty="0" err="1">
                <a:solidFill>
                  <a:schemeClr val="tx2"/>
                </a:solidFill>
                <a:latin typeface="Times New Roman"/>
                <a:cs typeface="Times New Roman"/>
              </a:rPr>
              <a:t>Exam</a:t>
            </a:r>
            <a:r>
              <a:rPr lang="it-IT" dirty="0">
                <a:solidFill>
                  <a:schemeClr val="tx2"/>
                </a:solidFill>
                <a:latin typeface="Times New Roman"/>
                <a:cs typeface="Times New Roman"/>
              </a:rPr>
              <a:t> of </a:t>
            </a:r>
            <a:r>
              <a:rPr lang="it-IT" b="1" dirty="0">
                <a:solidFill>
                  <a:schemeClr val="tx2"/>
                </a:solidFill>
                <a:latin typeface="Times New Roman"/>
                <a:cs typeface="Times New Roman"/>
              </a:rPr>
              <a:t>Data </a:t>
            </a:r>
            <a:r>
              <a:rPr lang="it-IT" b="1" dirty="0" err="1">
                <a:solidFill>
                  <a:schemeClr val="tx2"/>
                </a:solidFill>
                <a:latin typeface="Times New Roman"/>
                <a:cs typeface="Times New Roman"/>
              </a:rPr>
              <a:t>Identification</a:t>
            </a:r>
            <a:r>
              <a:rPr lang="it-IT" b="1" dirty="0">
                <a:solidFill>
                  <a:schemeClr val="tx2"/>
                </a:solidFill>
                <a:latin typeface="Times New Roman"/>
                <a:cs typeface="Times New Roman"/>
              </a:rPr>
              <a:t> and </a:t>
            </a:r>
            <a:r>
              <a:rPr lang="it-IT" b="1" dirty="0" err="1">
                <a:solidFill>
                  <a:schemeClr val="tx2"/>
                </a:solidFill>
                <a:latin typeface="Times New Roman"/>
                <a:cs typeface="Times New Roman"/>
              </a:rPr>
              <a:t>Intelligent</a:t>
            </a:r>
            <a:r>
              <a:rPr lang="it-IT" b="1" dirty="0">
                <a:solidFill>
                  <a:schemeClr val="tx2"/>
                </a:solidFill>
                <a:latin typeface="Times New Roman"/>
                <a:cs typeface="Times New Roman"/>
              </a:rPr>
              <a:t> Control</a:t>
            </a:r>
          </a:p>
          <a:p>
            <a:endParaRPr lang="it-IT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>
                <a:solidFill>
                  <a:schemeClr val="tx2"/>
                </a:solidFill>
                <a:latin typeface="Times New Roman"/>
                <a:cs typeface="Times New Roman"/>
              </a:rPr>
              <a:t>Prof. David</a:t>
            </a:r>
            <a:r>
              <a:rPr lang="it-IT" b="1" dirty="0">
                <a:solidFill>
                  <a:schemeClr val="tx2"/>
                </a:solidFill>
                <a:latin typeface="Times New Roman"/>
                <a:cs typeface="Times New Roman"/>
              </a:rPr>
              <a:t> NASO</a:t>
            </a:r>
          </a:p>
        </p:txBody>
      </p:sp>
    </p:spTree>
    <p:extLst>
      <p:ext uri="{BB962C8B-B14F-4D97-AF65-F5344CB8AC3E}">
        <p14:creationId xmlns:p14="http://schemas.microsoft.com/office/powerpoint/2010/main" val="253529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24">
            <a:extLst>
              <a:ext uri="{FF2B5EF4-FFF2-40B4-BE49-F238E27FC236}">
                <a16:creationId xmlns:a16="http://schemas.microsoft.com/office/drawing/2014/main" id="{900253B4-E112-41F3-AC2E-4361164DF9AF}"/>
              </a:ext>
            </a:extLst>
          </p:cNvPr>
          <p:cNvSpPr txBox="1"/>
          <p:nvPr/>
        </p:nvSpPr>
        <p:spPr>
          <a:xfrm>
            <a:off x="2727144" y="0"/>
            <a:ext cx="673770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dirty="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Neural Network Training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996B66F-2456-412F-A8D0-209662E81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52" y="1818728"/>
            <a:ext cx="5785646" cy="323616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3BA8E7B-538D-413F-B826-68044F9CB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873" y="1807013"/>
            <a:ext cx="5781775" cy="324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1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24">
            <a:extLst>
              <a:ext uri="{FF2B5EF4-FFF2-40B4-BE49-F238E27FC236}">
                <a16:creationId xmlns:a16="http://schemas.microsoft.com/office/drawing/2014/main" id="{900253B4-E112-41F3-AC2E-4361164DF9AF}"/>
              </a:ext>
            </a:extLst>
          </p:cNvPr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dirty="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Deployment of NN on Real Hardware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DF473F0-DAB8-46FF-A5F0-32F7AB8774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7"/>
          <a:stretch/>
        </p:blipFill>
        <p:spPr>
          <a:xfrm>
            <a:off x="1620969" y="958571"/>
            <a:ext cx="8950061" cy="494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35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emperature Control">
            <a:hlinkClick r:id="" action="ppaction://media"/>
            <a:extLst>
              <a:ext uri="{FF2B5EF4-FFF2-40B4-BE49-F238E27FC236}">
                <a16:creationId xmlns:a16="http://schemas.microsoft.com/office/drawing/2014/main" id="{1794518F-F0F8-4911-964D-AA5AC6A5F7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4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9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24">
            <a:extLst>
              <a:ext uri="{FF2B5EF4-FFF2-40B4-BE49-F238E27FC236}">
                <a16:creationId xmlns:a16="http://schemas.microsoft.com/office/drawing/2014/main" id="{900253B4-E112-41F3-AC2E-4361164DF9AF}"/>
              </a:ext>
            </a:extLst>
          </p:cNvPr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dirty="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Neural Network Performance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D60BE6E-52BD-4C0C-B9CE-60BA4DA9B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54" y="861774"/>
            <a:ext cx="11955092" cy="599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406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5A3F4289-4085-4205-931C-9A1DEC5F7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97" y="713651"/>
            <a:ext cx="1569428" cy="163766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EE733CF-0E4B-4336-93B5-0BE6A42CC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769599">
            <a:off x="1143472" y="4112556"/>
            <a:ext cx="1426363" cy="209346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5C4FBEC-6AFF-4759-BD1B-DB0057226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0137" y="564193"/>
            <a:ext cx="2399038" cy="1881912"/>
          </a:xfrm>
          <a:prstGeom prst="rect">
            <a:avLst/>
          </a:prstGeom>
        </p:spPr>
      </p:pic>
      <p:sp>
        <p:nvSpPr>
          <p:cNvPr id="16" name="TextBox 24">
            <a:extLst>
              <a:ext uri="{FF2B5EF4-FFF2-40B4-BE49-F238E27FC236}">
                <a16:creationId xmlns:a16="http://schemas.microsoft.com/office/drawing/2014/main" id="{900253B4-E112-41F3-AC2E-4361164DF9AF}"/>
              </a:ext>
            </a:extLst>
          </p:cNvPr>
          <p:cNvSpPr txBox="1"/>
          <p:nvPr/>
        </p:nvSpPr>
        <p:spPr>
          <a:xfrm>
            <a:off x="4517895" y="37710"/>
            <a:ext cx="36420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dirty="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Test Bed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80EA4B0F-905D-45AF-92F7-970647916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0572" y="2528468"/>
            <a:ext cx="5430855" cy="2518297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0F1E6492-58CC-469F-9197-B22F99B6B0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9937" y="4136571"/>
            <a:ext cx="3001621" cy="1881911"/>
          </a:xfrm>
          <a:prstGeom prst="rect">
            <a:avLst/>
          </a:prstGeom>
        </p:spPr>
      </p:pic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06A0BD0-7651-44D1-A79C-918F850FA99E}"/>
              </a:ext>
            </a:extLst>
          </p:cNvPr>
          <p:cNvCxnSpPr>
            <a:endCxn id="5" idx="3"/>
          </p:cNvCxnSpPr>
          <p:nvPr/>
        </p:nvCxnSpPr>
        <p:spPr>
          <a:xfrm flipH="1" flipV="1">
            <a:off x="2587925" y="1532483"/>
            <a:ext cx="2959435" cy="22034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3BCE9B6D-10A9-41BC-AAB6-45B4EF700E8C}"/>
              </a:ext>
            </a:extLst>
          </p:cNvPr>
          <p:cNvCxnSpPr/>
          <p:nvPr/>
        </p:nvCxnSpPr>
        <p:spPr>
          <a:xfrm flipV="1">
            <a:off x="8290560" y="2159726"/>
            <a:ext cx="1227909" cy="19942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B2CD1FF2-DE76-4A26-9C49-50E67385BC10}"/>
              </a:ext>
            </a:extLst>
          </p:cNvPr>
          <p:cNvCxnSpPr>
            <a:cxnSpLocks/>
          </p:cNvCxnSpPr>
          <p:nvPr/>
        </p:nvCxnSpPr>
        <p:spPr>
          <a:xfrm flipH="1">
            <a:off x="2052121" y="4136571"/>
            <a:ext cx="2105233" cy="6836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27D53ED7-FB5A-4FAC-96D0-AAF1AA29CF1D}"/>
              </a:ext>
            </a:extLst>
          </p:cNvPr>
          <p:cNvCxnSpPr>
            <a:cxnSpLocks/>
          </p:cNvCxnSpPr>
          <p:nvPr/>
        </p:nvCxnSpPr>
        <p:spPr>
          <a:xfrm>
            <a:off x="6418217" y="4136571"/>
            <a:ext cx="2649125" cy="9101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24">
            <a:extLst>
              <a:ext uri="{FF2B5EF4-FFF2-40B4-BE49-F238E27FC236}">
                <a16:creationId xmlns:a16="http://schemas.microsoft.com/office/drawing/2014/main" id="{88F69A64-7E46-468E-9569-961D617545B2}"/>
              </a:ext>
            </a:extLst>
          </p:cNvPr>
          <p:cNvSpPr txBox="1"/>
          <p:nvPr/>
        </p:nvSpPr>
        <p:spPr>
          <a:xfrm>
            <a:off x="-17807" y="2289170"/>
            <a:ext cx="364203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Temperature Sensor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39" name="TextBox 24">
            <a:extLst>
              <a:ext uri="{FF2B5EF4-FFF2-40B4-BE49-F238E27FC236}">
                <a16:creationId xmlns:a16="http://schemas.microsoft.com/office/drawing/2014/main" id="{EF9C2716-6536-4704-B433-CBA71A41F3A2}"/>
              </a:ext>
            </a:extLst>
          </p:cNvPr>
          <p:cNvSpPr txBox="1"/>
          <p:nvPr/>
        </p:nvSpPr>
        <p:spPr>
          <a:xfrm>
            <a:off x="8759175" y="2443873"/>
            <a:ext cx="3642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MCU</a:t>
            </a:r>
          </a:p>
        </p:txBody>
      </p:sp>
      <p:sp>
        <p:nvSpPr>
          <p:cNvPr id="41" name="TextBox 24">
            <a:extLst>
              <a:ext uri="{FF2B5EF4-FFF2-40B4-BE49-F238E27FC236}">
                <a16:creationId xmlns:a16="http://schemas.microsoft.com/office/drawing/2014/main" id="{8B75FE00-4444-4343-A0FD-A033CCC4BE6A}"/>
              </a:ext>
            </a:extLst>
          </p:cNvPr>
          <p:cNvSpPr txBox="1"/>
          <p:nvPr/>
        </p:nvSpPr>
        <p:spPr>
          <a:xfrm>
            <a:off x="-21032" y="5812260"/>
            <a:ext cx="3642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Heater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43" name="TextBox 24">
            <a:extLst>
              <a:ext uri="{FF2B5EF4-FFF2-40B4-BE49-F238E27FC236}">
                <a16:creationId xmlns:a16="http://schemas.microsoft.com/office/drawing/2014/main" id="{88691099-27D2-4BFB-9821-3CD7E9848EFB}"/>
              </a:ext>
            </a:extLst>
          </p:cNvPr>
          <p:cNvSpPr txBox="1"/>
          <p:nvPr/>
        </p:nvSpPr>
        <p:spPr>
          <a:xfrm>
            <a:off x="8549965" y="6064409"/>
            <a:ext cx="3642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Fan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098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24">
            <a:extLst>
              <a:ext uri="{FF2B5EF4-FFF2-40B4-BE49-F238E27FC236}">
                <a16:creationId xmlns:a16="http://schemas.microsoft.com/office/drawing/2014/main" id="{900253B4-E112-41F3-AC2E-4361164DF9AF}"/>
              </a:ext>
            </a:extLst>
          </p:cNvPr>
          <p:cNvSpPr txBox="1"/>
          <p:nvPr/>
        </p:nvSpPr>
        <p:spPr>
          <a:xfrm>
            <a:off x="2727144" y="0"/>
            <a:ext cx="673770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Experimental Data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17A8966-727F-46C6-AFEF-70D2755D6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32" y="1525528"/>
            <a:ext cx="7589087" cy="4218324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2F70FDA5-4AF5-4062-B099-646778615F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707" y="861774"/>
            <a:ext cx="3817881" cy="559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62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24">
            <a:extLst>
              <a:ext uri="{FF2B5EF4-FFF2-40B4-BE49-F238E27FC236}">
                <a16:creationId xmlns:a16="http://schemas.microsoft.com/office/drawing/2014/main" id="{900253B4-E112-41F3-AC2E-4361164DF9AF}"/>
              </a:ext>
            </a:extLst>
          </p:cNvPr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Identification Results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0288C93-5CEB-46C9-B6A9-406872E1C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68" y="744327"/>
            <a:ext cx="11069464" cy="604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25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24">
            <a:extLst>
              <a:ext uri="{FF2B5EF4-FFF2-40B4-BE49-F238E27FC236}">
                <a16:creationId xmlns:a16="http://schemas.microsoft.com/office/drawing/2014/main" id="{900253B4-E112-41F3-AC2E-4361164DF9AF}"/>
              </a:ext>
            </a:extLst>
          </p:cNvPr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dirty="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Linear Model: Box-Jenkins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pic>
        <p:nvPicPr>
          <p:cNvPr id="10" name="Immagine 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A05E2056-F7C5-419A-A76A-B208724B3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379" y="1851159"/>
            <a:ext cx="5915463" cy="320358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C2608DA4-7A38-4F02-AE7C-1622C6551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" y="1851159"/>
            <a:ext cx="6017623" cy="319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685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24">
            <a:extLst>
              <a:ext uri="{FF2B5EF4-FFF2-40B4-BE49-F238E27FC236}">
                <a16:creationId xmlns:a16="http://schemas.microsoft.com/office/drawing/2014/main" id="{900253B4-E112-41F3-AC2E-4361164DF9AF}"/>
              </a:ext>
            </a:extLst>
          </p:cNvPr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dirty="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Deployment of PID on Real Hardware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2A67616-34D1-4713-9669-AB3A55060E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4"/>
          <a:stretch/>
        </p:blipFill>
        <p:spPr>
          <a:xfrm>
            <a:off x="1620969" y="830679"/>
            <a:ext cx="8950061" cy="519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99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24">
            <a:extLst>
              <a:ext uri="{FF2B5EF4-FFF2-40B4-BE49-F238E27FC236}">
                <a16:creationId xmlns:a16="http://schemas.microsoft.com/office/drawing/2014/main" id="{900253B4-E112-41F3-AC2E-4361164DF9AF}"/>
              </a:ext>
            </a:extLst>
          </p:cNvPr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dirty="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PID Performance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248932F-8798-482C-91AA-6BCB911D5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43" y="861774"/>
            <a:ext cx="10682514" cy="592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7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24">
            <a:extLst>
              <a:ext uri="{FF2B5EF4-FFF2-40B4-BE49-F238E27FC236}">
                <a16:creationId xmlns:a16="http://schemas.microsoft.com/office/drawing/2014/main" id="{900253B4-E112-41F3-AC2E-4361164DF9AF}"/>
              </a:ext>
            </a:extLst>
          </p:cNvPr>
          <p:cNvSpPr txBox="1"/>
          <p:nvPr/>
        </p:nvSpPr>
        <p:spPr>
          <a:xfrm>
            <a:off x="2727144" y="0"/>
            <a:ext cx="673770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dirty="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Neural Network Training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BAD47DC-F89F-4058-9799-4E7036567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255" y="936798"/>
            <a:ext cx="5464087" cy="591666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A8C08A5-561C-4B2C-ADF8-4ED499220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340" y="861774"/>
            <a:ext cx="4059748" cy="592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874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24">
            <a:extLst>
              <a:ext uri="{FF2B5EF4-FFF2-40B4-BE49-F238E27FC236}">
                <a16:creationId xmlns:a16="http://schemas.microsoft.com/office/drawing/2014/main" id="{900253B4-E112-41F3-AC2E-4361164DF9AF}"/>
              </a:ext>
            </a:extLst>
          </p:cNvPr>
          <p:cNvSpPr txBox="1"/>
          <p:nvPr/>
        </p:nvSpPr>
        <p:spPr>
          <a:xfrm>
            <a:off x="2727144" y="0"/>
            <a:ext cx="673770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dirty="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Neural Network Training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C531B850-2AC8-449B-8038-7B961EF1C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004" y="1316610"/>
            <a:ext cx="3925276" cy="448602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55679CBB-116C-4AD0-8693-FC855766B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68" y="1316611"/>
            <a:ext cx="3921918" cy="448603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0F92008-171B-4DBB-9F00-912ACE018F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087" y="1316610"/>
            <a:ext cx="3932086" cy="448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73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rgbClr val="282F39"/>
      </a:dk1>
      <a:lt1>
        <a:srgbClr val="FFFFFF"/>
      </a:lt1>
      <a:dk2>
        <a:srgbClr val="000000"/>
      </a:dk2>
      <a:lt2>
        <a:srgbClr val="EEEEEE"/>
      </a:lt2>
      <a:accent1>
        <a:srgbClr val="C2C923"/>
      </a:accent1>
      <a:accent2>
        <a:srgbClr val="42AFB6"/>
      </a:accent2>
      <a:accent3>
        <a:srgbClr val="074D67"/>
      </a:accent3>
      <a:accent4>
        <a:srgbClr val="CB1B4A"/>
      </a:accent4>
      <a:accent5>
        <a:srgbClr val="FCB414"/>
      </a:accent5>
      <a:accent6>
        <a:srgbClr val="007A7D"/>
      </a:accent6>
      <a:hlink>
        <a:srgbClr val="1EB7E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71DDE675770643A5CCB7AD7A23F843" ma:contentTypeVersion="7" ma:contentTypeDescription="Creare un nuovo documento." ma:contentTypeScope="" ma:versionID="c6ecbb2b702f3eb7c5bd22c820f7bc6f">
  <xsd:schema xmlns:xsd="http://www.w3.org/2001/XMLSchema" xmlns:xs="http://www.w3.org/2001/XMLSchema" xmlns:p="http://schemas.microsoft.com/office/2006/metadata/properties" xmlns:ns2="7aadfdec-8cc5-438a-949b-30c6e1f37fab" targetNamespace="http://schemas.microsoft.com/office/2006/metadata/properties" ma:root="true" ma:fieldsID="4f1503c6892b1f80b33d350bd1f4f108" ns2:_="">
    <xsd:import namespace="7aadfdec-8cc5-438a-949b-30c6e1f37fa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adfdec-8cc5-438a-949b-30c6e1f37f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E16CA2-DEB4-4D87-8C90-12F4B42036D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9955C77-56FB-41EE-8219-F23DFB00DAB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EECB513-21DB-42B3-AB67-097BD70B44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adfdec-8cc5-438a-949b-30c6e1f37fa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5402</TotalTime>
  <Words>75</Words>
  <Application>Microsoft Office PowerPoint</Application>
  <PresentationFormat>Widescreen</PresentationFormat>
  <Paragraphs>25</Paragraphs>
  <Slides>13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Ivano D'Alessandro</dc:creator>
  <cp:lastModifiedBy>ANTONIO VENEZIA</cp:lastModifiedBy>
  <cp:revision>189</cp:revision>
  <dcterms:created xsi:type="dcterms:W3CDTF">2020-06-22T16:29:42Z</dcterms:created>
  <dcterms:modified xsi:type="dcterms:W3CDTF">2021-02-25T13:55:40Z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0x0101000171DDE675770643A5CCB7AD7A23F843</vt:lpwstr>
  </property>
</Properties>
</file>